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7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3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2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6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6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0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6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3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0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9EB28D-6887-4781-A714-D6796624C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de-DE" sz="4800" dirty="0" err="1"/>
              <a:t>Active</a:t>
            </a:r>
            <a:r>
              <a:rPr lang="de-DE" sz="4800" dirty="0"/>
              <a:t> Control </a:t>
            </a:r>
            <a:r>
              <a:rPr lang="de-DE" sz="4800" dirty="0" err="1"/>
              <a:t>of</a:t>
            </a:r>
            <a:r>
              <a:rPr lang="de-DE" sz="4800" dirty="0"/>
              <a:t> Wind </a:t>
            </a:r>
            <a:r>
              <a:rPr lang="de-DE" sz="4800" dirty="0" err="1"/>
              <a:t>Excited</a:t>
            </a:r>
            <a:r>
              <a:rPr lang="de-DE" sz="4800" dirty="0"/>
              <a:t> </a:t>
            </a:r>
            <a:r>
              <a:rPr lang="de-DE" sz="4800" dirty="0" err="1"/>
              <a:t>Structures</a:t>
            </a:r>
            <a:r>
              <a:rPr lang="de-DE" sz="4800" dirty="0"/>
              <a:t> </a:t>
            </a:r>
            <a:r>
              <a:rPr lang="de-DE" sz="4800" dirty="0" err="1"/>
              <a:t>Using</a:t>
            </a:r>
            <a:r>
              <a:rPr lang="de-DE" sz="4800" dirty="0"/>
              <a:t> Fuzzy Logic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32D69C-D904-44D9-8452-0A26B37C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de-DE" sz="2200" dirty="0"/>
              <a:t>Smarte Regelungen</a:t>
            </a:r>
            <a:br>
              <a:rPr lang="de-DE" sz="2200" dirty="0"/>
            </a:br>
            <a:r>
              <a:rPr lang="de-DE" sz="2200" dirty="0"/>
              <a:t>Zwischenpräsentation</a:t>
            </a:r>
            <a:br>
              <a:rPr lang="de-DE" sz="2200" dirty="0"/>
            </a:br>
            <a:r>
              <a:rPr lang="de-DE" sz="2200" dirty="0" err="1"/>
              <a:t>Meruna</a:t>
            </a:r>
            <a:r>
              <a:rPr lang="de-DE" sz="2200" dirty="0"/>
              <a:t>, Kevin, Marcel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CB6F1A09-D929-4DBF-99B3-A1E94CA6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" b="-3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C34D5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6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FC19E-3163-4B6B-9559-3D9354F9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54" y="670537"/>
            <a:ext cx="5047116" cy="1325563"/>
          </a:xfrm>
        </p:spPr>
        <p:txBody>
          <a:bodyPr/>
          <a:lstStyle/>
          <a:p>
            <a:r>
              <a:rPr lang="de-DE" dirty="0"/>
              <a:t>Gebäude 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DB2EFC-84D7-4BE0-93E4-2E242562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27" y="2184553"/>
            <a:ext cx="8671345" cy="3751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52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CDE57-5FB4-48A5-B71F-6400F4C0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91" y="365125"/>
            <a:ext cx="10543032" cy="1325563"/>
          </a:xfrm>
        </p:spPr>
        <p:txBody>
          <a:bodyPr>
            <a:normAutofit/>
          </a:bodyPr>
          <a:lstStyle/>
          <a:p>
            <a:r>
              <a:rPr lang="de-DE" sz="3600" dirty="0"/>
              <a:t>Hintergründe &amp; Motivation</a:t>
            </a:r>
          </a:p>
        </p:txBody>
      </p:sp>
      <p:pic>
        <p:nvPicPr>
          <p:cNvPr id="1026" name="Picture 2" descr="Inspirations | | schneider+schumacher">
            <a:extLst>
              <a:ext uri="{FF2B5EF4-FFF2-40B4-BE49-F238E27FC236}">
                <a16:creationId xmlns:a16="http://schemas.microsoft.com/office/drawing/2014/main" id="{9D5FEC9F-52B5-45FF-8576-384690A7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25" y="1690688"/>
            <a:ext cx="2846169" cy="45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nd symbol | Wind tattoo, Waves tattoo, Air symbol">
            <a:extLst>
              <a:ext uri="{FF2B5EF4-FFF2-40B4-BE49-F238E27FC236}">
                <a16:creationId xmlns:a16="http://schemas.microsoft.com/office/drawing/2014/main" id="{BD20C819-DFC1-4EC3-B8BE-263788D0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1" y="2668554"/>
            <a:ext cx="2084261" cy="185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spirations | | schneider+schumacher">
            <a:extLst>
              <a:ext uri="{FF2B5EF4-FFF2-40B4-BE49-F238E27FC236}">
                <a16:creationId xmlns:a16="http://schemas.microsoft.com/office/drawing/2014/main" id="{F67656A0-0954-439E-B2A6-D88E13E3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62" y="1560060"/>
            <a:ext cx="2846169" cy="45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344219D-6BAF-4B48-880B-AAA12F5765F0}"/>
              </a:ext>
            </a:extLst>
          </p:cNvPr>
          <p:cNvCxnSpPr>
            <a:cxnSpLocks/>
          </p:cNvCxnSpPr>
          <p:nvPr/>
        </p:nvCxnSpPr>
        <p:spPr>
          <a:xfrm>
            <a:off x="3825380" y="2030222"/>
            <a:ext cx="5611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E77C4E4-1EEA-4FF1-86EC-37661C818336}"/>
              </a:ext>
            </a:extLst>
          </p:cNvPr>
          <p:cNvSpPr txBox="1"/>
          <p:nvPr/>
        </p:nvSpPr>
        <p:spPr>
          <a:xfrm>
            <a:off x="3314394" y="165512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Vibrationen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9B07AF-EA9F-48A9-9841-C69734334D85}"/>
              </a:ext>
            </a:extLst>
          </p:cNvPr>
          <p:cNvSpPr txBox="1"/>
          <p:nvPr/>
        </p:nvSpPr>
        <p:spPr>
          <a:xfrm>
            <a:off x="6613705" y="2151727"/>
            <a:ext cx="48823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Ziel ist es die durch Wind verursachten </a:t>
            </a:r>
            <a:r>
              <a:rPr lang="de-DE" sz="2000" dirty="0">
                <a:solidFill>
                  <a:srgbClr val="FF0000"/>
                </a:solidFill>
              </a:rPr>
              <a:t>Vibrationen</a:t>
            </a:r>
            <a:r>
              <a:rPr lang="de-DE" sz="2000" dirty="0"/>
              <a:t> aktiv zu reduzieren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Dafür gibt es einige verschiedene Herangehensweisen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Insbesondere wird der Ansatz der Fuzzy Logic nachfolgend genauer vorgestellt</a:t>
            </a:r>
          </a:p>
        </p:txBody>
      </p:sp>
    </p:spTree>
    <p:extLst>
      <p:ext uri="{BB962C8B-B14F-4D97-AF65-F5344CB8AC3E}">
        <p14:creationId xmlns:p14="http://schemas.microsoft.com/office/powerpoint/2010/main" val="239915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4BBF3C7-98B4-4EE2-9F5C-EA70E0078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698086-4DC0-4B96-99C1-534CB7F2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8A8D88-E953-40AA-87BB-BC1B2BAA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7B7BD5-5959-4C3F-9A2A-DEC976FF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20" y="348116"/>
            <a:ext cx="4344859" cy="54805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000" dirty="0" err="1"/>
              <a:t>Unterschiedliche</a:t>
            </a:r>
            <a:r>
              <a:rPr lang="en-US" sz="2000" dirty="0"/>
              <a:t> </a:t>
            </a:r>
            <a:r>
              <a:rPr lang="en-US" sz="2000" dirty="0" err="1"/>
              <a:t>Lösungsmöglichkeiten</a:t>
            </a:r>
            <a:endParaRPr lang="en-US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341419" y="1"/>
            <a:ext cx="4158219" cy="696231"/>
          </a:xfrm>
          <a:prstGeom prst="rect">
            <a:avLst/>
          </a:prstGeom>
          <a:solidFill>
            <a:srgbClr val="C34D5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50" name="Picture 2" descr="Tuned Mass Damper of Taipei 101 – Taipei, Taiwan - Atlas Obscura">
            <a:extLst>
              <a:ext uri="{FF2B5EF4-FFF2-40B4-BE49-F238E27FC236}">
                <a16:creationId xmlns:a16="http://schemas.microsoft.com/office/drawing/2014/main" id="{61F9634E-CA3A-4702-B4EF-531868AFD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759"/>
          <a:stretch/>
        </p:blipFill>
        <p:spPr bwMode="auto">
          <a:xfrm>
            <a:off x="7350307" y="3480318"/>
            <a:ext cx="4158219" cy="26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668A323-B2BF-426A-8E88-59CEEF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134906-B872-42BD-A08E-B5713B368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DDCB2A3-C38D-48B9-8094-250EF48D222C}"/>
              </a:ext>
            </a:extLst>
          </p:cNvPr>
          <p:cNvSpPr txBox="1"/>
          <p:nvPr/>
        </p:nvSpPr>
        <p:spPr>
          <a:xfrm>
            <a:off x="927813" y="1233854"/>
            <a:ext cx="4262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Tuned</a:t>
            </a:r>
            <a:r>
              <a:rPr lang="de-DE" sz="2800" dirty="0"/>
              <a:t> </a:t>
            </a:r>
            <a:r>
              <a:rPr lang="de-DE" sz="2800" dirty="0" err="1"/>
              <a:t>Mass</a:t>
            </a:r>
            <a:r>
              <a:rPr lang="de-DE" sz="2800" dirty="0"/>
              <a:t> </a:t>
            </a:r>
            <a:r>
              <a:rPr lang="de-DE" sz="2800" dirty="0" err="1"/>
              <a:t>Damper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521E72-5BFA-4D04-8F46-54B0D24E54E5}"/>
              </a:ext>
            </a:extLst>
          </p:cNvPr>
          <p:cNvSpPr txBox="1"/>
          <p:nvPr/>
        </p:nvSpPr>
        <p:spPr>
          <a:xfrm>
            <a:off x="927813" y="2187961"/>
            <a:ext cx="563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Absorbiert Energie </a:t>
            </a:r>
            <a:r>
              <a:rPr lang="de-DE" b="1" dirty="0">
                <a:solidFill>
                  <a:srgbClr val="FF0000"/>
                </a:solidFill>
              </a:rPr>
              <a:t>passiv </a:t>
            </a:r>
            <a:r>
              <a:rPr lang="de-DE" dirty="0"/>
              <a:t>um Vibrationen zu reduzieren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Anschaulich vorstellbar durch ein Pendel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gut regelbar, aufgrund der passiven Natur des TMD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Forschung um aktive Regelsysteme zu entwickeln</a:t>
            </a:r>
            <a:endParaRPr lang="de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9E1855-A774-4C4A-A3E7-C931F24B5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50" y="703765"/>
            <a:ext cx="4133534" cy="277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EC940-BDFD-4ED3-AFCC-680F4F15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00" y="672200"/>
            <a:ext cx="10543032" cy="1325563"/>
          </a:xfrm>
        </p:spPr>
        <p:txBody>
          <a:bodyPr>
            <a:normAutofit/>
          </a:bodyPr>
          <a:lstStyle/>
          <a:p>
            <a:r>
              <a:rPr lang="de-DE" sz="3200" dirty="0" err="1"/>
              <a:t>Fuzzy</a:t>
            </a:r>
            <a:r>
              <a:rPr lang="de-DE" sz="3200" dirty="0"/>
              <a:t> Logic Controller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C05EF-3153-4C29-98C2-87F557FDF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7068" y="1841718"/>
            <a:ext cx="2990887" cy="1275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Wie in der Vorlesung bereits präsentiert, folgt der Entwurf folgenden Schritten: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08F7352-0A71-4E8C-9FF2-62668F53C321}"/>
              </a:ext>
            </a:extLst>
          </p:cNvPr>
          <p:cNvGrpSpPr/>
          <p:nvPr/>
        </p:nvGrpSpPr>
        <p:grpSpPr>
          <a:xfrm>
            <a:off x="815579" y="2306861"/>
            <a:ext cx="5616624" cy="2962708"/>
            <a:chOff x="4452186" y="735216"/>
            <a:chExt cx="5951075" cy="3172814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15BFD6F-5557-4245-A7CD-3B1BE25A2628}"/>
                </a:ext>
              </a:extLst>
            </p:cNvPr>
            <p:cNvSpPr/>
            <p:nvPr/>
          </p:nvSpPr>
          <p:spPr>
            <a:xfrm>
              <a:off x="6016381" y="802433"/>
              <a:ext cx="1326104" cy="5598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Fuzzy Controller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8E641D4-BE7E-46D0-A391-7CD8244AD580}"/>
                </a:ext>
              </a:extLst>
            </p:cNvPr>
            <p:cNvSpPr/>
            <p:nvPr/>
          </p:nvSpPr>
          <p:spPr>
            <a:xfrm>
              <a:off x="7935500" y="802433"/>
              <a:ext cx="1595534" cy="5598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Anlage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CB6924-5B98-4DB1-B120-40A79B432A8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7342485" y="1082351"/>
              <a:ext cx="5930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9D4047AB-52FD-48A9-B5A9-1D408CDA9B3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9531034" y="1082351"/>
              <a:ext cx="8722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E4706BB2-9C44-4A4A-B13A-6664365A39B8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5069818" y="1272030"/>
              <a:ext cx="0" cy="4141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F712B2F-3287-4421-96A2-F16BC6E19A10}"/>
                </a:ext>
              </a:extLst>
            </p:cNvPr>
            <p:cNvCxnSpPr>
              <a:cxnSpLocks/>
            </p:cNvCxnSpPr>
            <p:nvPr/>
          </p:nvCxnSpPr>
          <p:spPr>
            <a:xfrm>
              <a:off x="4452186" y="1082351"/>
              <a:ext cx="437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32177563-80BB-4378-BD00-0587CC488EBA}"/>
                </a:ext>
              </a:extLst>
            </p:cNvPr>
            <p:cNvCxnSpPr/>
            <p:nvPr/>
          </p:nvCxnSpPr>
          <p:spPr>
            <a:xfrm>
              <a:off x="9967147" y="1082351"/>
              <a:ext cx="0" cy="6083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37755CC-39CB-44A3-93CA-454353E3BA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9818" y="1686187"/>
              <a:ext cx="4897330" cy="4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E5966B1D-2890-44EB-908A-49FB6D7FDE73}"/>
                </a:ext>
              </a:extLst>
            </p:cNvPr>
            <p:cNvSpPr/>
            <p:nvPr/>
          </p:nvSpPr>
          <p:spPr>
            <a:xfrm>
              <a:off x="4910772" y="919882"/>
              <a:ext cx="343004" cy="324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530CD52A-575A-4FD2-8C02-E45C01F0225E}"/>
                </a:ext>
              </a:extLst>
            </p:cNvPr>
            <p:cNvSpPr txBox="1"/>
            <p:nvPr/>
          </p:nvSpPr>
          <p:spPr>
            <a:xfrm>
              <a:off x="4711858" y="743797"/>
              <a:ext cx="244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+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9D901EE-BE70-45D1-A6DD-B367F033DE56}"/>
                </a:ext>
              </a:extLst>
            </p:cNvPr>
            <p:cNvSpPr txBox="1"/>
            <p:nvPr/>
          </p:nvSpPr>
          <p:spPr>
            <a:xfrm>
              <a:off x="5069818" y="1071975"/>
              <a:ext cx="2519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-</a:t>
              </a:r>
              <a:endParaRPr lang="de-DE" dirty="0"/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9A040A69-1DBE-4947-924E-465860C26F75}"/>
                </a:ext>
              </a:extLst>
            </p:cNvPr>
            <p:cNvCxnSpPr>
              <a:cxnSpLocks/>
              <a:stCxn id="29" idx="6"/>
              <a:endCxn id="4" idx="1"/>
            </p:cNvCxnSpPr>
            <p:nvPr/>
          </p:nvCxnSpPr>
          <p:spPr>
            <a:xfrm>
              <a:off x="5253776" y="1082351"/>
              <a:ext cx="7626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B1BC9E1-2E51-4035-B239-DA807C9E1C08}"/>
                </a:ext>
              </a:extLst>
            </p:cNvPr>
            <p:cNvSpPr txBox="1"/>
            <p:nvPr/>
          </p:nvSpPr>
          <p:spPr>
            <a:xfrm>
              <a:off x="4497095" y="73521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50E8B93C-2441-48B0-A0C3-437508400407}"/>
                </a:ext>
              </a:extLst>
            </p:cNvPr>
            <p:cNvSpPr txBox="1"/>
            <p:nvPr/>
          </p:nvSpPr>
          <p:spPr>
            <a:xfrm>
              <a:off x="5472095" y="74379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D4F7B0A6-A574-4E7C-89BF-E0639850F887}"/>
                </a:ext>
              </a:extLst>
            </p:cNvPr>
            <p:cNvSpPr txBox="1"/>
            <p:nvPr/>
          </p:nvSpPr>
          <p:spPr>
            <a:xfrm>
              <a:off x="7454381" y="743797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9617AD58-41BE-4FC4-958D-74538541EA4D}"/>
                </a:ext>
              </a:extLst>
            </p:cNvPr>
            <p:cNvSpPr txBox="1"/>
            <p:nvPr/>
          </p:nvSpPr>
          <p:spPr>
            <a:xfrm>
              <a:off x="9663564" y="78048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BC66CA6-0878-4DEB-B547-B5A6DBD14769}"/>
                </a:ext>
              </a:extLst>
            </p:cNvPr>
            <p:cNvSpPr txBox="1"/>
            <p:nvPr/>
          </p:nvSpPr>
          <p:spPr>
            <a:xfrm>
              <a:off x="6406161" y="2227055"/>
              <a:ext cx="2776755" cy="168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/>
                <a:t>R: Messung vor Regelung</a:t>
              </a:r>
              <a:br>
                <a:rPr lang="de-DE" sz="1600" dirty="0"/>
              </a:br>
              <a:r>
                <a:rPr lang="de-DE" sz="1600" dirty="0"/>
                <a:t>E: Input Signal</a:t>
              </a:r>
              <a:br>
                <a:rPr lang="de-DE" sz="1600" dirty="0"/>
              </a:br>
              <a:r>
                <a:rPr lang="de-DE" sz="1600" dirty="0"/>
                <a:t>U: Output Signal für Regelung</a:t>
              </a:r>
              <a:br>
                <a:rPr lang="de-DE" sz="1600" dirty="0"/>
              </a:br>
              <a:r>
                <a:rPr lang="de-DE" sz="1600" dirty="0"/>
                <a:t>Y: Messung nach Regelung</a:t>
              </a:r>
              <a:br>
                <a:rPr lang="de-DE" sz="1600" dirty="0"/>
              </a:br>
              <a:br>
                <a:rPr lang="de-DE" sz="1600" dirty="0"/>
              </a:br>
              <a:endParaRPr lang="de-DE" sz="1600" dirty="0"/>
            </a:p>
          </p:txBody>
        </p:sp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817C9CE3-50E6-45D7-925F-04DEA7AED4B7}"/>
              </a:ext>
            </a:extLst>
          </p:cNvPr>
          <p:cNvSpPr txBox="1"/>
          <p:nvPr/>
        </p:nvSpPr>
        <p:spPr>
          <a:xfrm>
            <a:off x="8405557" y="3429000"/>
            <a:ext cx="22534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dirty="0"/>
              <a:t>1. </a:t>
            </a:r>
            <a:r>
              <a:rPr lang="de-DE" sz="2000" dirty="0" err="1"/>
              <a:t>Fuzzyfizierung</a:t>
            </a:r>
            <a:br>
              <a:rPr lang="de-DE" sz="2000" dirty="0"/>
            </a:br>
            <a:r>
              <a:rPr lang="de-DE" sz="2000" dirty="0"/>
              <a:t>2. Aggregation</a:t>
            </a:r>
            <a:br>
              <a:rPr lang="de-DE" sz="2000" dirty="0"/>
            </a:br>
            <a:r>
              <a:rPr lang="de-DE" sz="2000" dirty="0"/>
              <a:t>3. Implikation</a:t>
            </a:r>
            <a:br>
              <a:rPr lang="de-DE" sz="2000" dirty="0"/>
            </a:br>
            <a:r>
              <a:rPr lang="de-DE" sz="2000" dirty="0"/>
              <a:t>4. Akkumulation</a:t>
            </a:r>
            <a:br>
              <a:rPr lang="de-DE" sz="2000" dirty="0"/>
            </a:br>
            <a:r>
              <a:rPr lang="de-DE" sz="2000" dirty="0"/>
              <a:t>5. </a:t>
            </a:r>
            <a:r>
              <a:rPr lang="de-DE" sz="2000" dirty="0" err="1"/>
              <a:t>Defuzzyfizierung</a:t>
            </a:r>
            <a:endParaRPr lang="de-DE" sz="2000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79CEEAB-E5FC-4E38-890F-CAAF860C6A80}"/>
              </a:ext>
            </a:extLst>
          </p:cNvPr>
          <p:cNvCxnSpPr>
            <a:cxnSpLocks/>
          </p:cNvCxnSpPr>
          <p:nvPr/>
        </p:nvCxnSpPr>
        <p:spPr>
          <a:xfrm>
            <a:off x="8123455" y="3300783"/>
            <a:ext cx="0" cy="19687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238B905-DB4B-4968-B014-EDA551D6B75D}"/>
              </a:ext>
            </a:extLst>
          </p:cNvPr>
          <p:cNvSpPr txBox="1"/>
          <p:nvPr/>
        </p:nvSpPr>
        <p:spPr>
          <a:xfrm>
            <a:off x="2087107" y="5269569"/>
            <a:ext cx="445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Kann das System </a:t>
            </a:r>
            <a:r>
              <a:rPr lang="de-DE" sz="2000" dirty="0">
                <a:solidFill>
                  <a:srgbClr val="FF0000"/>
                </a:solidFill>
              </a:rPr>
              <a:t>aktiv</a:t>
            </a:r>
            <a:r>
              <a:rPr lang="de-DE" sz="2000" dirty="0"/>
              <a:t> regeln!</a:t>
            </a:r>
          </a:p>
        </p:txBody>
      </p:sp>
    </p:spTree>
    <p:extLst>
      <p:ext uri="{BB962C8B-B14F-4D97-AF65-F5344CB8AC3E}">
        <p14:creationId xmlns:p14="http://schemas.microsoft.com/office/powerpoint/2010/main" val="194663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AFF2F3-5D4C-4A04-A74F-26D82891E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D158D2-E27F-4A24-BCF8-69C7F99D4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EDB76-48EF-44A2-ABD9-3BC04E3E2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09F3DF-B572-4E4D-BB1E-A1EB708C3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69" y="455547"/>
            <a:ext cx="4625476" cy="12490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Aufteilung in Zugehörigkeitsfunktionen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72FFFB-EDD0-4AE5-99F3-EF900AA4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31" y="5610"/>
            <a:ext cx="4794170" cy="200156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BB242B-502A-49E2-90C6-E019C8B3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31" y="2088123"/>
            <a:ext cx="4823049" cy="20015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0B2A3D0-06E6-481D-A185-87A9535A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31" y="4170634"/>
            <a:ext cx="4852282" cy="2001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841E7DC-187C-4547-BBA4-97922AC5D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87695" y="6186396"/>
            <a:ext cx="704305" cy="677213"/>
          </a:xfrm>
          <a:prstGeom prst="rect">
            <a:avLst/>
          </a:prstGeom>
          <a:solidFill>
            <a:srgbClr val="C34D5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D187C-51A6-48A7-A453-03F94E09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4041D3-25C6-4137-BB78-0FA8F41C2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34D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3708147-0679-4288-887F-A859B99874F4}"/>
              </a:ext>
            </a:extLst>
          </p:cNvPr>
          <p:cNvSpPr txBox="1"/>
          <p:nvPr/>
        </p:nvSpPr>
        <p:spPr>
          <a:xfrm>
            <a:off x="657964" y="2148693"/>
            <a:ext cx="519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Als „Expertenwissen“ wurde hier ein vorher installierter State-Feedback-Controller verwendet.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5E866C8-EEA4-498C-BFBC-C7F23D79B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883089"/>
              </p:ext>
            </p:extLst>
          </p:nvPr>
        </p:nvGraphicFramePr>
        <p:xfrm>
          <a:off x="1310547" y="2985893"/>
          <a:ext cx="4234576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7288">
                  <a:extLst>
                    <a:ext uri="{9D8B030D-6E8A-4147-A177-3AD203B41FA5}">
                      <a16:colId xmlns:a16="http://schemas.microsoft.com/office/drawing/2014/main" val="4144627102"/>
                    </a:ext>
                  </a:extLst>
                </a:gridCol>
                <a:gridCol w="2117288">
                  <a:extLst>
                    <a:ext uri="{9D8B030D-6E8A-4147-A177-3AD203B41FA5}">
                      <a16:colId xmlns:a16="http://schemas.microsoft.com/office/drawing/2014/main" val="1629195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00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Positive and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82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Positive and 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4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Negative and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5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Negative and 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83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Negative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69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28772-8251-41E9-B436-2D76093F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Regelbasis für den Fuzzy Controller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F4571067-045A-458E-9FAB-5AAD0121E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11356"/>
              </p:ext>
            </p:extLst>
          </p:nvPr>
        </p:nvGraphicFramePr>
        <p:xfrm>
          <a:off x="1677798" y="2164630"/>
          <a:ext cx="5712904" cy="32753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4113">
                  <a:extLst>
                    <a:ext uri="{9D8B030D-6E8A-4147-A177-3AD203B41FA5}">
                      <a16:colId xmlns:a16="http://schemas.microsoft.com/office/drawing/2014/main" val="3965453390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2769782174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3453873810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1606067694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811660095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1615194765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426850782"/>
                    </a:ext>
                  </a:extLst>
                </a:gridCol>
                <a:gridCol w="714113">
                  <a:extLst>
                    <a:ext uri="{9D8B030D-6E8A-4147-A177-3AD203B41FA5}">
                      <a16:colId xmlns:a16="http://schemas.microsoft.com/office/drawing/2014/main" val="4170744163"/>
                    </a:ext>
                  </a:extLst>
                </a:gridCol>
              </a:tblGrid>
              <a:tr h="409416">
                <a:tc>
                  <a:txBody>
                    <a:bodyPr/>
                    <a:lstStyle/>
                    <a:p>
                      <a:endParaRPr lang="de-DE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NM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PM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31007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07813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018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79720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9338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5673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857143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PL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710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2537C56-53C4-4F13-82FA-5D5442E1188B}"/>
              </a:ext>
            </a:extLst>
          </p:cNvPr>
          <p:cNvSpPr txBox="1"/>
          <p:nvPr/>
        </p:nvSpPr>
        <p:spPr>
          <a:xfrm>
            <a:off x="3353285" y="1690688"/>
            <a:ext cx="261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1A26EE-978A-47D5-A580-2090EAD9AF2C}"/>
              </a:ext>
            </a:extLst>
          </p:cNvPr>
          <p:cNvSpPr txBox="1"/>
          <p:nvPr/>
        </p:nvSpPr>
        <p:spPr>
          <a:xfrm rot="16200000">
            <a:off x="486203" y="3571461"/>
            <a:ext cx="179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Verschiebung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C1D1642C-E8E0-4C15-9C91-CDFA4AB76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15047"/>
              </p:ext>
            </p:extLst>
          </p:nvPr>
        </p:nvGraphicFramePr>
        <p:xfrm>
          <a:off x="8137321" y="2709831"/>
          <a:ext cx="3597568" cy="2222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784">
                  <a:extLst>
                    <a:ext uri="{9D8B030D-6E8A-4147-A177-3AD203B41FA5}">
                      <a16:colId xmlns:a16="http://schemas.microsoft.com/office/drawing/2014/main" val="4144627102"/>
                    </a:ext>
                  </a:extLst>
                </a:gridCol>
                <a:gridCol w="1798784">
                  <a:extLst>
                    <a:ext uri="{9D8B030D-6E8A-4147-A177-3AD203B41FA5}">
                      <a16:colId xmlns:a16="http://schemas.microsoft.com/office/drawing/2014/main" val="1629195974"/>
                    </a:ext>
                  </a:extLst>
                </a:gridCol>
              </a:tblGrid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002743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Positive and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835396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829825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Positive and 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41995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Negative and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55331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Negative and 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837444"/>
                  </a:ext>
                </a:extLst>
              </a:tr>
              <a:tr h="317546">
                <a:tc>
                  <a:txBody>
                    <a:bodyPr/>
                    <a:lstStyle/>
                    <a:p>
                      <a:r>
                        <a:rPr lang="de-DE" sz="1200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Negative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69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72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FCF66-EE6C-4D45-B831-A7181CCD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Fazit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D5A869B-E52C-4394-8973-556A7226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16272"/>
              </p:ext>
            </p:extLst>
          </p:nvPr>
        </p:nvGraphicFramePr>
        <p:xfrm>
          <a:off x="798819" y="2223083"/>
          <a:ext cx="4953231" cy="317166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1077">
                  <a:extLst>
                    <a:ext uri="{9D8B030D-6E8A-4147-A177-3AD203B41FA5}">
                      <a16:colId xmlns:a16="http://schemas.microsoft.com/office/drawing/2014/main" val="2975004222"/>
                    </a:ext>
                  </a:extLst>
                </a:gridCol>
                <a:gridCol w="1651077">
                  <a:extLst>
                    <a:ext uri="{9D8B030D-6E8A-4147-A177-3AD203B41FA5}">
                      <a16:colId xmlns:a16="http://schemas.microsoft.com/office/drawing/2014/main" val="1177297483"/>
                    </a:ext>
                  </a:extLst>
                </a:gridCol>
                <a:gridCol w="1651077">
                  <a:extLst>
                    <a:ext uri="{9D8B030D-6E8A-4147-A177-3AD203B41FA5}">
                      <a16:colId xmlns:a16="http://schemas.microsoft.com/office/drawing/2014/main" val="3018128205"/>
                    </a:ext>
                  </a:extLst>
                </a:gridCol>
              </a:tblGrid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Controllertyp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Oszillation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Benötigte Kraft zur Regelung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87492"/>
                  </a:ext>
                </a:extLst>
              </a:tr>
              <a:tr h="405054">
                <a:tc>
                  <a:txBody>
                    <a:bodyPr/>
                    <a:lstStyle/>
                    <a:p>
                      <a:r>
                        <a:rPr lang="de-DE" dirty="0"/>
                        <a:t>Fuzzy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010175"/>
                  </a:ext>
                </a:extLst>
              </a:tr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Intuitive Fuzzy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79901"/>
                  </a:ext>
                </a:extLst>
              </a:tr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State-Feedback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15202"/>
                  </a:ext>
                </a:extLst>
              </a:tr>
              <a:tr h="405054">
                <a:tc>
                  <a:txBody>
                    <a:bodyPr/>
                    <a:lstStyle/>
                    <a:p>
                      <a:r>
                        <a:rPr lang="de-DE" dirty="0"/>
                        <a:t>Kein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36225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80BC9F4-C6EC-4A9F-898F-7FC4E2714508}"/>
              </a:ext>
            </a:extLst>
          </p:cNvPr>
          <p:cNvSpPr txBox="1"/>
          <p:nvPr/>
        </p:nvSpPr>
        <p:spPr>
          <a:xfrm>
            <a:off x="2030135" y="1635090"/>
            <a:ext cx="146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Gebäude 1</a:t>
            </a:r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26263CA9-BB87-4403-B68B-D6E477F89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97147"/>
              </p:ext>
            </p:extLst>
          </p:nvPr>
        </p:nvGraphicFramePr>
        <p:xfrm>
          <a:off x="6345340" y="2223083"/>
          <a:ext cx="4953231" cy="317166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1077">
                  <a:extLst>
                    <a:ext uri="{9D8B030D-6E8A-4147-A177-3AD203B41FA5}">
                      <a16:colId xmlns:a16="http://schemas.microsoft.com/office/drawing/2014/main" val="2975004222"/>
                    </a:ext>
                  </a:extLst>
                </a:gridCol>
                <a:gridCol w="1651077">
                  <a:extLst>
                    <a:ext uri="{9D8B030D-6E8A-4147-A177-3AD203B41FA5}">
                      <a16:colId xmlns:a16="http://schemas.microsoft.com/office/drawing/2014/main" val="1177297483"/>
                    </a:ext>
                  </a:extLst>
                </a:gridCol>
                <a:gridCol w="1651077">
                  <a:extLst>
                    <a:ext uri="{9D8B030D-6E8A-4147-A177-3AD203B41FA5}">
                      <a16:colId xmlns:a16="http://schemas.microsoft.com/office/drawing/2014/main" val="3018128205"/>
                    </a:ext>
                  </a:extLst>
                </a:gridCol>
              </a:tblGrid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Controllertyp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Oszillation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Benötigte Kraft zur Regelung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87492"/>
                  </a:ext>
                </a:extLst>
              </a:tr>
              <a:tr h="405054">
                <a:tc>
                  <a:txBody>
                    <a:bodyPr/>
                    <a:lstStyle/>
                    <a:p>
                      <a:r>
                        <a:rPr lang="de-DE" dirty="0"/>
                        <a:t>Fuzzy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010175"/>
                  </a:ext>
                </a:extLst>
              </a:tr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Intuitive Fuzzy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79901"/>
                  </a:ext>
                </a:extLst>
              </a:tr>
              <a:tr h="708844">
                <a:tc>
                  <a:txBody>
                    <a:bodyPr/>
                    <a:lstStyle/>
                    <a:p>
                      <a:r>
                        <a:rPr lang="de-DE" dirty="0"/>
                        <a:t>State-Feedback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15202"/>
                  </a:ext>
                </a:extLst>
              </a:tr>
              <a:tr h="405054">
                <a:tc>
                  <a:txBody>
                    <a:bodyPr/>
                    <a:lstStyle/>
                    <a:p>
                      <a:r>
                        <a:rPr lang="de-DE" dirty="0"/>
                        <a:t>Kein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636225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F79534C4-C7D8-411D-A49B-E0ABD549A638}"/>
              </a:ext>
            </a:extLst>
          </p:cNvPr>
          <p:cNvSpPr txBox="1"/>
          <p:nvPr/>
        </p:nvSpPr>
        <p:spPr>
          <a:xfrm>
            <a:off x="7576656" y="1635090"/>
            <a:ext cx="1465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Gebäude 2</a:t>
            </a:r>
          </a:p>
        </p:txBody>
      </p:sp>
    </p:spTree>
    <p:extLst>
      <p:ext uri="{BB962C8B-B14F-4D97-AF65-F5344CB8AC3E}">
        <p14:creationId xmlns:p14="http://schemas.microsoft.com/office/powerpoint/2010/main" val="202333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FC19E-3163-4B6B-9559-3D9354F9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54" y="670537"/>
            <a:ext cx="5047116" cy="1325563"/>
          </a:xfrm>
        </p:spPr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F9949-6BF6-430E-8DBA-5C399C91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24852"/>
            <a:ext cx="5939427" cy="1471248"/>
          </a:xfrm>
        </p:spPr>
        <p:txBody>
          <a:bodyPr>
            <a:normAutofit/>
          </a:bodyPr>
          <a:lstStyle/>
          <a:p>
            <a:r>
              <a:rPr lang="de-DE" sz="2000" dirty="0"/>
              <a:t>Implementiert in Python</a:t>
            </a:r>
          </a:p>
          <a:p>
            <a:r>
              <a:rPr lang="de-DE" sz="2000" dirty="0"/>
              <a:t>Nutzen von </a:t>
            </a:r>
            <a:r>
              <a:rPr lang="de-DE" sz="2000" dirty="0" err="1"/>
              <a:t>NumPy</a:t>
            </a:r>
            <a:r>
              <a:rPr lang="de-DE" sz="2000" dirty="0"/>
              <a:t> und dem </a:t>
            </a:r>
            <a:r>
              <a:rPr lang="de-DE" sz="2000" dirty="0" err="1"/>
              <a:t>Scikit-Fuzzy</a:t>
            </a:r>
            <a:endParaRPr lang="de-DE" sz="2000" dirty="0"/>
          </a:p>
          <a:p>
            <a:r>
              <a:rPr lang="de-DE" sz="2000" dirty="0"/>
              <a:t>Nachfolgend noch einen Einblick in die Ergebnisse</a:t>
            </a:r>
          </a:p>
          <a:p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0F74EB-85AA-40F2-AD0C-1CD8CE6A7D49}"/>
              </a:ext>
            </a:extLst>
          </p:cNvPr>
          <p:cNvSpPr txBox="1"/>
          <p:nvPr/>
        </p:nvSpPr>
        <p:spPr>
          <a:xfrm>
            <a:off x="4616139" y="2481717"/>
            <a:ext cx="2959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Membership </a:t>
            </a:r>
            <a:r>
              <a:rPr lang="de-DE" sz="2400" dirty="0" err="1"/>
              <a:t>Functions</a:t>
            </a:r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1A5F88-D759-49F8-9CB3-1D5A0C68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2" y="3115240"/>
            <a:ext cx="11635273" cy="33287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42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FC19E-3163-4B6B-9559-3D9354F9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54" y="670537"/>
            <a:ext cx="5047116" cy="1325563"/>
          </a:xfrm>
        </p:spPr>
        <p:txBody>
          <a:bodyPr/>
          <a:lstStyle/>
          <a:p>
            <a:r>
              <a:rPr lang="de-DE" dirty="0"/>
              <a:t>Gebäude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DBCFD6-C435-476A-A806-3204B31E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38" y="2147583"/>
            <a:ext cx="8519176" cy="3662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74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4D55"/>
      </a:accent1>
      <a:accent2>
        <a:srgbClr val="B13B75"/>
      </a:accent2>
      <a:accent3>
        <a:srgbClr val="C34DB8"/>
      </a:accent3>
      <a:accent4>
        <a:srgbClr val="8B3BB1"/>
      </a:accent4>
      <a:accent5>
        <a:srgbClr val="6B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Breitbild</PresentationFormat>
  <Paragraphs>167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Dante</vt:lpstr>
      <vt:lpstr>Dante (Headings)2</vt:lpstr>
      <vt:lpstr>Helvetica Neue Medium</vt:lpstr>
      <vt:lpstr>Wingdings 2</vt:lpstr>
      <vt:lpstr>OffsetVTI</vt:lpstr>
      <vt:lpstr>Active Control of Wind Excited Structures Using Fuzzy Logic</vt:lpstr>
      <vt:lpstr>Hintergründe &amp; Motivation</vt:lpstr>
      <vt:lpstr>Unterschiedliche Lösungsmöglichkeiten</vt:lpstr>
      <vt:lpstr>Fuzzy Logic Controller</vt:lpstr>
      <vt:lpstr>Aufteilung in Zugehörigkeitsfunktionen</vt:lpstr>
      <vt:lpstr>Regelbasis für den Fuzzy Controller</vt:lpstr>
      <vt:lpstr>Fazit</vt:lpstr>
      <vt:lpstr>Implementierung</vt:lpstr>
      <vt:lpstr>Gebäude 1</vt:lpstr>
      <vt:lpstr>Gebäude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Control of Wind Excited Structures Using Fuzzy Logic</dc:title>
  <dc:creator>Marcel</dc:creator>
  <cp:lastModifiedBy>Marcel</cp:lastModifiedBy>
  <cp:revision>4</cp:revision>
  <dcterms:created xsi:type="dcterms:W3CDTF">2020-12-07T16:36:41Z</dcterms:created>
  <dcterms:modified xsi:type="dcterms:W3CDTF">2020-12-08T17:32:49Z</dcterms:modified>
</cp:coreProperties>
</file>